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7" d="100"/>
          <a:sy n="67" d="100"/>
        </p:scale>
        <p:origin x="-117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7620A5A8-1CC2-4061-ACCB-33ADFB7E0AB0}" type="datetimeFigureOut">
              <a:rPr lang="ar-IQ" smtClean="0"/>
              <a:t>14/09/1441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0F764EB-6CC5-4783-B4E7-F713B5946E7D}" type="slidenum">
              <a:rPr lang="ar-IQ" smtClean="0"/>
              <a:t>‹#›</a:t>
            </a:fld>
            <a:endParaRPr lang="ar-IQ"/>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ar-SA" smtClean="0"/>
              <a:t>انقر لتحرير نمط العنوان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7620A5A8-1CC2-4061-ACCB-33ADFB7E0AB0}" type="datetimeFigureOut">
              <a:rPr lang="ar-IQ" smtClean="0"/>
              <a:t>14/09/1441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0F764EB-6CC5-4783-B4E7-F713B5946E7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7620A5A8-1CC2-4061-ACCB-33ADFB7E0AB0}" type="datetimeFigureOut">
              <a:rPr lang="ar-IQ" smtClean="0"/>
              <a:t>14/09/1441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0F764EB-6CC5-4783-B4E7-F713B5946E7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4" name="Date Placeholder 3"/>
          <p:cNvSpPr>
            <a:spLocks noGrp="1"/>
          </p:cNvSpPr>
          <p:nvPr>
            <p:ph type="dt" sz="half" idx="10"/>
          </p:nvPr>
        </p:nvSpPr>
        <p:spPr/>
        <p:txBody>
          <a:bodyPr/>
          <a:lstStyle/>
          <a:p>
            <a:fld id="{7620A5A8-1CC2-4061-ACCB-33ADFB7E0AB0}" type="datetimeFigureOut">
              <a:rPr lang="ar-IQ" smtClean="0"/>
              <a:t>14/09/1441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0F764EB-6CC5-4783-B4E7-F713B5946E7D}" type="slidenum">
              <a:rPr lang="ar-IQ" smtClean="0"/>
              <a:t>‹#›</a:t>
            </a:fld>
            <a:endParaRPr lang="ar-IQ"/>
          </a:p>
        </p:txBody>
      </p:sp>
      <p:sp>
        <p:nvSpPr>
          <p:cNvPr id="8" name="Content Placeholder 7"/>
          <p:cNvSpPr>
            <a:spLocks noGrp="1"/>
          </p:cNvSpPr>
          <p:nvPr>
            <p:ph sz="quarter" idx="13"/>
          </p:nvPr>
        </p:nvSpPr>
        <p:spPr>
          <a:xfrm>
            <a:off x="609600" y="1600200"/>
            <a:ext cx="7924800" cy="41148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7620A5A8-1CC2-4061-ACCB-33ADFB7E0AB0}" type="datetimeFigureOut">
              <a:rPr lang="ar-IQ" smtClean="0"/>
              <a:t>14/09/1441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0F764EB-6CC5-4783-B4E7-F713B5946E7D}"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5" name="Date Placeholder 4"/>
          <p:cNvSpPr>
            <a:spLocks noGrp="1"/>
          </p:cNvSpPr>
          <p:nvPr>
            <p:ph type="dt" sz="half" idx="10"/>
          </p:nvPr>
        </p:nvSpPr>
        <p:spPr/>
        <p:txBody>
          <a:bodyPr/>
          <a:lstStyle/>
          <a:p>
            <a:fld id="{7620A5A8-1CC2-4061-ACCB-33ADFB7E0AB0}" type="datetimeFigureOut">
              <a:rPr lang="ar-IQ" smtClean="0"/>
              <a:t>14/09/1441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0F764EB-6CC5-4783-B4E7-F713B5946E7D}"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7620A5A8-1CC2-4061-ACCB-33ADFB7E0AB0}" type="datetimeFigureOut">
              <a:rPr lang="ar-IQ" smtClean="0"/>
              <a:t>14/09/1441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0F764EB-6CC5-4783-B4E7-F713B5946E7D}"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7620A5A8-1CC2-4061-ACCB-33ADFB7E0AB0}" type="datetimeFigureOut">
              <a:rPr lang="ar-IQ" smtClean="0"/>
              <a:t>14/09/1441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0F764EB-6CC5-4783-B4E7-F713B5946E7D}"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20A5A8-1CC2-4061-ACCB-33ADFB7E0AB0}" type="datetimeFigureOut">
              <a:rPr lang="ar-IQ" smtClean="0"/>
              <a:t>14/09/1441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0F764EB-6CC5-4783-B4E7-F713B5946E7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7620A5A8-1CC2-4061-ACCB-33ADFB7E0AB0}" type="datetimeFigureOut">
              <a:rPr lang="ar-IQ" smtClean="0"/>
              <a:t>14/09/1441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0F764EB-6CC5-4783-B4E7-F713B5946E7D}"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7620A5A8-1CC2-4061-ACCB-33ADFB7E0AB0}" type="datetimeFigureOut">
              <a:rPr lang="ar-IQ" smtClean="0"/>
              <a:t>14/09/1441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0F764EB-6CC5-4783-B4E7-F713B5946E7D}"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7620A5A8-1CC2-4061-ACCB-33ADFB7E0AB0}" type="datetimeFigureOut">
              <a:rPr lang="ar-IQ" smtClean="0"/>
              <a:t>14/09/1441</a:t>
            </a:fld>
            <a:endParaRPr lang="ar-IQ"/>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ar-IQ"/>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30F764EB-6CC5-4783-B4E7-F713B5946E7D}"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3000" kern="1200" cap="all" spc="50" baseline="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59632" y="759738"/>
            <a:ext cx="6948264" cy="4708981"/>
          </a:xfrm>
          <a:prstGeom prst="rect">
            <a:avLst/>
          </a:prstGeom>
        </p:spPr>
        <p:txBody>
          <a:bodyPr wrap="square">
            <a:spAutoFit/>
          </a:bodyPr>
          <a:lstStyle/>
          <a:p>
            <a:r>
              <a:rPr lang="ar-IQ" sz="2000" b="1" dirty="0" smtClean="0"/>
              <a:t>تربية النبات باستخدام الطفرات :-</a:t>
            </a:r>
          </a:p>
          <a:p>
            <a:r>
              <a:rPr lang="ar-IQ" sz="2000" b="1" dirty="0" smtClean="0"/>
              <a:t>الطفرة </a:t>
            </a:r>
            <a:r>
              <a:rPr lang="en-US" sz="2000" b="1" dirty="0" smtClean="0"/>
              <a:t>Mutation   </a:t>
            </a:r>
            <a:r>
              <a:rPr lang="ar-IQ" sz="2000" b="1" dirty="0" smtClean="0"/>
              <a:t>يمكن تعريف الطفرات على انها التغير المفاجئ في التركيب الوراثي والذي يتسبب عنه تغير في صفات الافراد مما  يجعله يختلف عن صفاته الاصلية . فنلاحظ ان الطفرات تبقى ثابتة وراثيا بعد ظهورها في الافراد الا  اذا حدث تغير اخر يؤدي الى حصول طفرة جديدة اما الطفرات المكتسبة </a:t>
            </a:r>
            <a:r>
              <a:rPr lang="en-US" sz="2000" b="1" dirty="0" smtClean="0"/>
              <a:t>Mutant   </a:t>
            </a:r>
            <a:r>
              <a:rPr lang="ar-IQ" sz="2000" b="1" dirty="0" smtClean="0"/>
              <a:t>فهي عبارة عن الاختلاف الوراثي الذي يرثه الفرد بعد حدوث الطفرة ، وقد استفاد العلماء وخصوصا مربي النبات من وجود الطفرات في عمليات تحسين المحاصيل الزراعية اذ يمكن وبالاعتماد على الطفرات الصناعية زيادة الحاصل  او تغير في تركيب النبات واكتساب صفات اخرى .  </a:t>
            </a:r>
          </a:p>
          <a:p>
            <a:endParaRPr lang="ar-IQ" sz="2000" b="1" dirty="0" smtClean="0"/>
          </a:p>
          <a:p>
            <a:r>
              <a:rPr lang="ar-IQ" sz="2000" b="1" dirty="0" smtClean="0"/>
              <a:t>أنواع الطفرات :- تنقسم الطفرات الوراثية الى :-</a:t>
            </a:r>
          </a:p>
          <a:p>
            <a:r>
              <a:rPr lang="ar-IQ" sz="2000" b="1" dirty="0" smtClean="0"/>
              <a:t>1- طفرات العوامل الوراثية </a:t>
            </a:r>
            <a:r>
              <a:rPr lang="en-US" sz="2000" b="1" dirty="0" smtClean="0"/>
              <a:t>Gene mutation  :- </a:t>
            </a:r>
            <a:r>
              <a:rPr lang="ar-IQ" sz="2000" b="1" dirty="0" smtClean="0"/>
              <a:t>وهي ظهور جينات او عوامل وراثية جديدة تختلف عن الجينات الاصلية وتعتبر هذه الطفرات هي المصدر الرئيسي للتباين والتي يعتمد عليها مربي النبات في عملية الانتخاب وهي على عدة أنواع :- </a:t>
            </a:r>
            <a:endParaRPr lang="ar-IQ" sz="2000" b="1" dirty="0"/>
          </a:p>
        </p:txBody>
      </p:sp>
    </p:spTree>
    <p:extLst>
      <p:ext uri="{BB962C8B-B14F-4D97-AF65-F5344CB8AC3E}">
        <p14:creationId xmlns:p14="http://schemas.microsoft.com/office/powerpoint/2010/main" val="184945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26976" y="260648"/>
            <a:ext cx="7632848" cy="3693319"/>
          </a:xfrm>
          <a:prstGeom prst="rect">
            <a:avLst/>
          </a:prstGeom>
        </p:spPr>
        <p:txBody>
          <a:bodyPr wrap="square">
            <a:spAutoFit/>
          </a:bodyPr>
          <a:lstStyle/>
          <a:p>
            <a:r>
              <a:rPr lang="ar-IQ" b="1" dirty="0" smtClean="0"/>
              <a:t>- الطفرات المميتة :- وهي الطفرات التي تؤدي تأثير شديد على حيوية النبات ونموه مما يؤدي الى حدوث عقم في النباتات في حالة اذا  وجدت الجينات فيها بحالة اصيلة ، الا انها في الغالب تكون متنحية ولا تبقى في التركيب الوراثي ويلاحظ ان تأثيرها في النباتات </a:t>
            </a:r>
            <a:r>
              <a:rPr lang="ar-IQ" b="1" dirty="0" err="1" smtClean="0"/>
              <a:t>خلطية</a:t>
            </a:r>
            <a:r>
              <a:rPr lang="ar-IQ" b="1" dirty="0" smtClean="0"/>
              <a:t> التلقيح يكون اقل مما هو عليه في النباتات الذاتية التلقيح .    </a:t>
            </a:r>
          </a:p>
          <a:p>
            <a:r>
              <a:rPr lang="ar-IQ" b="1" dirty="0" smtClean="0"/>
              <a:t>ب- الطفرات العادية الاثر :- وهي الطفرات التي تسبب تغيرا ظاهريا لبعض الصفات </a:t>
            </a:r>
            <a:r>
              <a:rPr lang="ar-IQ" b="1" dirty="0" err="1" smtClean="0"/>
              <a:t>المورفولوجية</a:t>
            </a:r>
            <a:r>
              <a:rPr lang="ar-IQ" b="1" dirty="0" smtClean="0"/>
              <a:t> او الفسيولوجية للنبات وان هذا النوع من الطفرات لا يؤثر على الخصوبة وانما يقتصر تأثيره على تفرعات النباتات وطبيعة النمو وموعد التزهير ويعتبر هذا النوع مفيد لمربي النبات اذ  يسهل على المربي عملية الانتخاب . </a:t>
            </a:r>
          </a:p>
          <a:p>
            <a:r>
              <a:rPr lang="ar-IQ" b="1" dirty="0" smtClean="0"/>
              <a:t>جـ- الطفرات ذات الاثر البسيط :- يكون هذا النوع من الطفرات ذو أثر بسيط في احداث تغير ظاهري في بعض صفات النبات وتنتشر هذه الطفرات وبشكل كبير في النباتات وان هذه الطفرات تتحكم غالبا في الصفات الكمية .</a:t>
            </a:r>
          </a:p>
          <a:p>
            <a:r>
              <a:rPr lang="ar-IQ" b="1" dirty="0" smtClean="0"/>
              <a:t>د- الطفرات ذات الاثر غير المباشر :- وهي الطفرات التي لا تحدث تأثيرا على صفات الفرد  اذ ان تأثيرها يكون بشكل غير مباشر عند تداخلها او عند تداخل الصفات مع بعضها .</a:t>
            </a:r>
            <a:endParaRPr lang="ar-IQ" b="1" dirty="0"/>
          </a:p>
        </p:txBody>
      </p:sp>
    </p:spTree>
    <p:extLst>
      <p:ext uri="{BB962C8B-B14F-4D97-AF65-F5344CB8AC3E}">
        <p14:creationId xmlns:p14="http://schemas.microsoft.com/office/powerpoint/2010/main" val="2496137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15616" y="116632"/>
            <a:ext cx="7848872" cy="3416320"/>
          </a:xfrm>
          <a:prstGeom prst="rect">
            <a:avLst/>
          </a:prstGeom>
        </p:spPr>
        <p:txBody>
          <a:bodyPr wrap="square">
            <a:spAutoFit/>
          </a:bodyPr>
          <a:lstStyle/>
          <a:p>
            <a:r>
              <a:rPr lang="ar-IQ" b="1" dirty="0" smtClean="0"/>
              <a:t>- الطفرات </a:t>
            </a:r>
            <a:r>
              <a:rPr lang="ar-IQ" b="1" dirty="0" err="1" smtClean="0"/>
              <a:t>الكروموسومية</a:t>
            </a:r>
            <a:r>
              <a:rPr lang="ar-IQ" b="1" dirty="0" smtClean="0"/>
              <a:t> :- وهي الطفرات التي تحدث تغييرا في تركيب الكروموسوم او في عدد الكروموسوم وتكون هذه الطفــــــــــــــــــــــرات </a:t>
            </a:r>
          </a:p>
          <a:p>
            <a:r>
              <a:rPr lang="ar-IQ" b="1" dirty="0" smtClean="0"/>
              <a:t>على نوعين :-</a:t>
            </a:r>
          </a:p>
          <a:p>
            <a:r>
              <a:rPr lang="ar-IQ" b="1" dirty="0" smtClean="0"/>
              <a:t>أ- طفرات التركيب </a:t>
            </a:r>
            <a:r>
              <a:rPr lang="ar-IQ" b="1" dirty="0" err="1" smtClean="0"/>
              <a:t>الكروموسومي</a:t>
            </a:r>
            <a:r>
              <a:rPr lang="ar-IQ" b="1" dirty="0" smtClean="0"/>
              <a:t> :- كأن ينقص جزء من الكروموسوم او يحدث تبادل في الاجزاء غير المتناظرة في الكروموسومات . </a:t>
            </a:r>
          </a:p>
          <a:p>
            <a:r>
              <a:rPr lang="ar-IQ" b="1" dirty="0" smtClean="0"/>
              <a:t>ب- التضاعف </a:t>
            </a:r>
            <a:r>
              <a:rPr lang="ar-IQ" b="1" dirty="0" err="1" smtClean="0"/>
              <a:t>الكروموسومي</a:t>
            </a:r>
            <a:r>
              <a:rPr lang="ar-IQ" b="1" dirty="0" smtClean="0"/>
              <a:t> :- أي زيادة عدد الكروموسومات وهي اما تكون زيادة كليه في مجاميع الكروموسومات او زيادة جزئية في عدد أزواج الكروموسومات وتعتبر هذه الطفرات ذات اثر كبير في نشأة الاصناف الزراعية .</a:t>
            </a:r>
          </a:p>
          <a:p>
            <a:r>
              <a:rPr lang="ar-IQ" b="1" dirty="0" smtClean="0"/>
              <a:t>3- الطفرات الطبيعية :- وهي الطفرات التي تظهر تلقائيا في النباتات أثناء نموها في الطبيعة او في حقل التجارب الزراعية ومن الامثلة على </a:t>
            </a:r>
            <a:r>
              <a:rPr lang="ar-IQ" b="1" dirty="0" err="1" smtClean="0"/>
              <a:t>أستعمال</a:t>
            </a:r>
            <a:r>
              <a:rPr lang="ar-IQ" b="1" dirty="0" smtClean="0"/>
              <a:t> الطفرات الطبيعية هي </a:t>
            </a:r>
            <a:r>
              <a:rPr lang="ar-IQ" b="1" dirty="0" err="1" smtClean="0"/>
              <a:t>أستنباط</a:t>
            </a:r>
            <a:r>
              <a:rPr lang="ar-IQ" b="1" dirty="0" smtClean="0"/>
              <a:t> اصناف قصيره من  الذرة الرفيعة اذ تعتبر الاصناف القصيرة اكثر ملائمة لعمليات الحصاد الميكانيكي .   </a:t>
            </a:r>
          </a:p>
          <a:p>
            <a:endParaRPr lang="ar-IQ" b="1" dirty="0"/>
          </a:p>
        </p:txBody>
      </p:sp>
      <p:sp>
        <p:nvSpPr>
          <p:cNvPr id="3" name="مستطيل 2"/>
          <p:cNvSpPr/>
          <p:nvPr/>
        </p:nvSpPr>
        <p:spPr>
          <a:xfrm>
            <a:off x="1115616" y="3422214"/>
            <a:ext cx="7524328" cy="1477328"/>
          </a:xfrm>
          <a:prstGeom prst="rect">
            <a:avLst/>
          </a:prstGeom>
        </p:spPr>
        <p:txBody>
          <a:bodyPr wrap="square">
            <a:spAutoFit/>
          </a:bodyPr>
          <a:lstStyle/>
          <a:p>
            <a:r>
              <a:rPr lang="ar-IQ" b="1" dirty="0" smtClean="0"/>
              <a:t>الطفرات الصناعية أو المستحدثة :- وهي الطفرات التي تقوم الاسباب بأحداثها فمثلا عند معاملة بعض المحاصيل مثل الذرة الصفراء او الشعير بالأشعة السينية تؤدي الى حدوث طفرات صناعية في المحصول يقوم مربي النبات بأحداث الطفرات وذلك لعدة اسباب منها تحسين حاصل النبات أو التغلب على صفة سيئة موجوده في النبات ويمكن اجراءها مثلا بمعاملة بعض المحاصيل الذرة الصفراء أو الشعير بالأشعة السينية والتي تؤدي الى حدوث طفرات صناعية في هذه المحاصيل .</a:t>
            </a:r>
            <a:endParaRPr lang="ar-IQ" b="1" dirty="0"/>
          </a:p>
        </p:txBody>
      </p:sp>
    </p:spTree>
    <p:extLst>
      <p:ext uri="{BB962C8B-B14F-4D97-AF65-F5344CB8AC3E}">
        <p14:creationId xmlns:p14="http://schemas.microsoft.com/office/powerpoint/2010/main" val="3482032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71600" y="889844"/>
            <a:ext cx="7128792" cy="3693319"/>
          </a:xfrm>
          <a:prstGeom prst="rect">
            <a:avLst/>
          </a:prstGeom>
        </p:spPr>
        <p:txBody>
          <a:bodyPr wrap="square">
            <a:spAutoFit/>
          </a:bodyPr>
          <a:lstStyle/>
          <a:p>
            <a:r>
              <a:rPr lang="ar-IQ" b="1" dirty="0" smtClean="0"/>
              <a:t>هناك عدة وسائل لأحداث الطفرات الصناعية منها :-</a:t>
            </a:r>
          </a:p>
          <a:p>
            <a:endParaRPr lang="ar-IQ" b="1" dirty="0" smtClean="0"/>
          </a:p>
          <a:p>
            <a:r>
              <a:rPr lang="ar-IQ" b="1" dirty="0" smtClean="0"/>
              <a:t>1- استخدام الأشعة الايونية :- وتعتبر من اكثر انواع الاشعة شيوعا في احداث الطفرات اذ تؤثر من خلال احداث التأين للسماد على تركيب</a:t>
            </a:r>
          </a:p>
          <a:p>
            <a:r>
              <a:rPr lang="ar-IQ" b="1" dirty="0" smtClean="0"/>
              <a:t>                                     الخلايا مما يؤدي الى حدوث الطفرات في الخلية ومن اهم الاشعاعات المستخدمة  هي اشعة ألفا و بيتا و </a:t>
            </a:r>
            <a:r>
              <a:rPr lang="ar-IQ" b="1" dirty="0" err="1" smtClean="0"/>
              <a:t>كاما</a:t>
            </a:r>
            <a:r>
              <a:rPr lang="ar-IQ" b="1" dirty="0" smtClean="0"/>
              <a:t> . </a:t>
            </a:r>
          </a:p>
          <a:p>
            <a:r>
              <a:rPr lang="ar-IQ" b="1" dirty="0" smtClean="0"/>
              <a:t>2- الأشعة غير المسببة للتأين :- فمثلا الاشعة فوق البنفسجية والتي يمكن الحصول عليها </a:t>
            </a:r>
            <a:r>
              <a:rPr lang="ar-IQ" b="1" dirty="0" err="1" smtClean="0"/>
              <a:t>بأستخدام</a:t>
            </a:r>
            <a:r>
              <a:rPr lang="ar-IQ" b="1" dirty="0" smtClean="0"/>
              <a:t> مصباح بخار الزئبق ، ان هذا النوع من الاشعة يؤثر على طبقة رقيقة جدا من الخلايا وغالبا ما يستخدم في معاملة حبوب اللقاح او القمم النامية للجذور .</a:t>
            </a:r>
          </a:p>
          <a:p>
            <a:endParaRPr lang="ar-IQ" b="1" dirty="0" smtClean="0"/>
          </a:p>
          <a:p>
            <a:r>
              <a:rPr lang="ar-IQ" b="1" dirty="0" smtClean="0"/>
              <a:t>هناك عوامل اخرى يمكن بواسطتها أحداث الطفرات هي :-    أ- النيوترونات    ب- النظائر </a:t>
            </a:r>
            <a:r>
              <a:rPr lang="ar-IQ" b="1" dirty="0" err="1" smtClean="0"/>
              <a:t>المشعه</a:t>
            </a:r>
            <a:r>
              <a:rPr lang="ar-IQ" b="1" dirty="0" smtClean="0"/>
              <a:t>       جـ- </a:t>
            </a:r>
            <a:r>
              <a:rPr lang="ar-IQ" b="1" dirty="0" err="1" smtClean="0"/>
              <a:t>أستخدام</a:t>
            </a:r>
            <a:r>
              <a:rPr lang="ar-IQ" b="1" dirty="0" smtClean="0"/>
              <a:t> المواد الكيمياوية . </a:t>
            </a:r>
          </a:p>
          <a:p>
            <a:endParaRPr lang="ar-IQ" b="1" dirty="0"/>
          </a:p>
        </p:txBody>
      </p:sp>
    </p:spTree>
    <p:extLst>
      <p:ext uri="{BB962C8B-B14F-4D97-AF65-F5344CB8AC3E}">
        <p14:creationId xmlns:p14="http://schemas.microsoft.com/office/powerpoint/2010/main" val="626538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91680" y="980728"/>
            <a:ext cx="6552728" cy="3416320"/>
          </a:xfrm>
          <a:prstGeom prst="rect">
            <a:avLst/>
          </a:prstGeom>
        </p:spPr>
        <p:txBody>
          <a:bodyPr wrap="square">
            <a:spAutoFit/>
          </a:bodyPr>
          <a:lstStyle/>
          <a:p>
            <a:r>
              <a:rPr lang="ar-IQ" sz="2400" b="1" dirty="0" smtClean="0"/>
              <a:t>فوائد التربية </a:t>
            </a:r>
            <a:r>
              <a:rPr lang="ar-IQ" sz="2400" b="1" dirty="0" err="1" smtClean="0"/>
              <a:t>بأستخدام</a:t>
            </a:r>
            <a:r>
              <a:rPr lang="ar-IQ" sz="2400" b="1" dirty="0" smtClean="0"/>
              <a:t> الطفرات :-</a:t>
            </a:r>
          </a:p>
          <a:p>
            <a:r>
              <a:rPr lang="ar-IQ" sz="2400" b="1" dirty="0" smtClean="0"/>
              <a:t>1- أنتاج </a:t>
            </a:r>
            <a:r>
              <a:rPr lang="ar-IQ" sz="2400" b="1" dirty="0" err="1" smtClean="0"/>
              <a:t>أختلافات</a:t>
            </a:r>
            <a:r>
              <a:rPr lang="ar-IQ" sz="2400" b="1" dirty="0" smtClean="0"/>
              <a:t> غير موجودة لذا تعتبر مادة سهلة في عملية الانتخاب .</a:t>
            </a:r>
          </a:p>
          <a:p>
            <a:r>
              <a:rPr lang="ar-IQ" sz="2400" b="1" dirty="0" smtClean="0"/>
              <a:t>2- تستخدم الطفرات في المحاصيل التي لا يمكن فيها استخدام التربية </a:t>
            </a:r>
            <a:r>
              <a:rPr lang="ar-IQ" sz="2400" b="1" dirty="0" err="1" smtClean="0"/>
              <a:t>بأستخدام</a:t>
            </a:r>
            <a:r>
              <a:rPr lang="ar-IQ" sz="2400" b="1" dirty="0" smtClean="0"/>
              <a:t> الوسائل التقليدية .</a:t>
            </a:r>
          </a:p>
          <a:p>
            <a:r>
              <a:rPr lang="ar-IQ" sz="2400" b="1" dirty="0" smtClean="0"/>
              <a:t>3- تعتبر هذه الطريقة من الطرق التي تمتاز بتوفير الوقت والتكاليف مقارنه بالطرق التقليدية .</a:t>
            </a:r>
          </a:p>
          <a:p>
            <a:r>
              <a:rPr lang="ar-IQ" sz="2400" b="1" dirty="0" smtClean="0"/>
              <a:t>4- تستخدم في جميع المحاصيل خصوصا الذاتية التلقيح وذلك لسهوله تشخيص الطفرات فيها .</a:t>
            </a:r>
            <a:endParaRPr lang="ar-IQ" sz="2400" b="1" dirty="0"/>
          </a:p>
        </p:txBody>
      </p:sp>
    </p:spTree>
    <p:extLst>
      <p:ext uri="{BB962C8B-B14F-4D97-AF65-F5344CB8AC3E}">
        <p14:creationId xmlns:p14="http://schemas.microsoft.com/office/powerpoint/2010/main" val="1471473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أفق">
  <a:themeElements>
    <a:clrScheme name="أف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أف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أف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6</TotalTime>
  <Words>688</Words>
  <Application>Microsoft Office PowerPoint</Application>
  <PresentationFormat>عرض على الشاشة (3:4)‏</PresentationFormat>
  <Paragraphs>27</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أفق</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HP</cp:lastModifiedBy>
  <cp:revision>2</cp:revision>
  <dcterms:created xsi:type="dcterms:W3CDTF">2020-05-06T19:10:25Z</dcterms:created>
  <dcterms:modified xsi:type="dcterms:W3CDTF">2020-05-06T19:58:05Z</dcterms:modified>
</cp:coreProperties>
</file>